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80" r:id="rId22"/>
    <p:sldId id="279" r:id="rId23"/>
    <p:sldId id="281" r:id="rId24"/>
    <p:sldId id="263" r:id="rId25"/>
    <p:sldId id="264" r:id="rId26"/>
    <p:sldId id="282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19"/>
  </p:normalViewPr>
  <p:slideViewPr>
    <p:cSldViewPr snapToGrid="0" snapToObjects="1">
      <p:cViewPr>
        <p:scale>
          <a:sx n="100" d="100"/>
          <a:sy n="100" d="100"/>
        </p:scale>
        <p:origin x="20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C73E3-DF46-6E47-8DA1-F958F7C11114}" type="datetimeFigureOut">
              <a:rPr lang="en-DE" smtClean="0"/>
              <a:t>12.01.22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2DAD-76E2-8B48-A1A1-E04A9201E2C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41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C2DAD-76E2-8B48-A1A1-E04A9201E2C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72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FD8B-BF42-A440-A8DD-B78B60F89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7C347-A720-B744-A180-607775372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0CE3-CCD1-C641-A269-9EB006C5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A89C-844B-034C-A848-0DBE2E9E852C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AE6-9A34-D048-A675-CDB76DB1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F3A6-9D56-E84C-9943-AB13374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36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2495-C35A-954D-BBBC-A6295E77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C3F46-D8C9-1B4B-9141-53BAC6B11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8A841-D783-394A-AE8A-A52F9358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84C5-1322-524C-AD6E-B2A4AEB051DA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631CE-CDDE-2F48-B268-E08AF17C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12662-94C6-F64C-9B0F-D06D3E6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345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EAAB3-B01D-4441-A46C-05480F636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B3EBA-1A84-4147-8207-534047062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896E-395D-7946-B019-FC70BCFC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3B38A-29C6-C94A-ACA2-FEFACA2DFA99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3BB6-6767-B349-A44D-15907607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BF6B-47C4-594E-BD7C-D478D8DB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770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7D98-3BCA-F549-971E-8EED597B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F48AF-5CDB-C048-9FF7-6E8A7E01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EDBA-6078-D745-AFEF-58C48555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B8D3-3F10-ED40-8EDC-1B91146D2C26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6E53B-899A-0B40-8DAC-CB0D7BE6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A991-364E-7647-B8D8-F5022085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930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D796-8AA5-B541-9C12-4DB54073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1839C-FF2F-334B-A122-D77D36267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3B949-4107-194C-97DB-0C45808E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B844-968F-3C4A-A7B5-5DCF9DBC5EBB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F651-AF14-E144-B64C-0433F65B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C9877-8899-4946-A149-4584965B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043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0644-CBAB-9848-BB68-318CF6B9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18F0-FFFD-B843-8072-BECCB990F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579DF-9EA6-9044-93FE-B460D0E5A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72EF7-98DA-3342-9B92-92A00C1E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F64E-638E-1D44-AE11-1EF4389E7A1C}" type="datetime1">
              <a:rPr lang="de-DE" smtClean="0"/>
              <a:t>12.01.22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A9919-065B-284B-A35A-EA91F5BD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5F2D-4903-E643-BE28-D157A197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43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4D02-24E3-8C43-A21F-BD01A226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DE2D8-9850-0D46-AD60-1F11B4F5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B3F1-28CB-FB4A-A0DE-14ED0FA16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13FEB-C6E3-0245-AD9B-B38F30727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B644C-98B0-0F46-AFA4-141C5E4DA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A3F59-03B0-414C-A220-DD13A3D7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2170-8159-3F41-B537-CEB771B7A94A}" type="datetime1">
              <a:rPr lang="de-DE" smtClean="0"/>
              <a:t>12.01.22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0042A-362B-B946-B837-E00D0B51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092A4-5EBA-2C40-A217-0B8AEADB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790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F20-4459-4E4D-B61C-3559A3F0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65E3B-47CC-954E-B98D-5B6A2C95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C2E2-2170-444C-B809-C1024A8DA298}" type="datetime1">
              <a:rPr lang="de-DE" smtClean="0"/>
              <a:t>12.01.22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14B02-05BE-1E4E-9F4D-17CDD20C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28960-F77B-8A47-934D-2C1A0159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013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E2CF1-BB01-BB44-B9BF-36D83234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CF2B-EC1F-CA42-8C7E-945F35A03B36}" type="datetime1">
              <a:rPr lang="de-DE" smtClean="0"/>
              <a:t>12.01.22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C877B-C061-CE41-9393-24C8A7E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96977-27A5-C149-B15B-EE50FCA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76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9B4E-BA9C-EB46-82D6-9B62B0FE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DEB3-24D1-6D43-BFE7-1A680894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77896-A05E-BE4E-9D01-D4142D559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91E46-62A2-4C4B-8020-4E836015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4D01E-8FCE-1747-8AED-2FB4BBBB04CF}" type="datetime1">
              <a:rPr lang="de-DE" smtClean="0"/>
              <a:t>12.01.22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4C584-9512-0E42-9582-9FF41D00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8DEFE-8EC4-E14D-AD99-954DD6BB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65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FC50-654E-E940-9679-C01940BF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33898-E621-4F48-9800-B55C35AE8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E145F-5004-B14A-A0AC-998E4FBD8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E0014-0230-C94F-9722-76F88832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83CD-256B-4146-BFF0-33FDFA68DC2F}" type="datetime1">
              <a:rPr lang="de-DE" smtClean="0"/>
              <a:t>12.01.22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A0159-601E-2542-BF55-FE2A8A58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0205-0794-F84C-A6C6-5814D2C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2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8B7A4-045C-AF49-A9EB-D1EC97ED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D998-3C12-AA4A-B80F-F54DD9B0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F0E0-B54D-DB43-BD8E-1DF8F2DEA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21836-7929-F642-9615-DCDB0154C2C5}" type="datetime1">
              <a:rPr lang="de-DE" smtClean="0"/>
              <a:t>12.01.22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BD208-01EF-0F43-A860-3F8F5909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0FB08-5EF1-2444-ADFF-27AFE15C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D1AD-03BA-F64B-A719-14D885F05B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387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kag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helocal.de/20211014/opinion-germanys-rent-crisis-is-fuelled-by-fear-and-foolish-solutions/" TargetMode="External"/><Relationship Id="rId5" Type="http://schemas.openxmlformats.org/officeDocument/2006/relationships/hyperlink" Target="https://www.dw.com/en/germanys-next-government-aims-to-tackle-housing-crisis/a-59950132" TargetMode="External"/><Relationship Id="rId4" Type="http://schemas.openxmlformats.org/officeDocument/2006/relationships/hyperlink" Target="https://www.dw.com/en/fixing-germanys-housing-crisis-is-neither-quick-nor-easy/a-5951590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orrieaar/apartment-rental-offers-in-germany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5BAFB-2FD9-5D49-9BE0-92A58F24E40B}"/>
              </a:ext>
            </a:extLst>
          </p:cNvPr>
          <p:cNvSpPr txBox="1"/>
          <p:nvPr/>
        </p:nvSpPr>
        <p:spPr>
          <a:xfrm>
            <a:off x="4193628" y="5294924"/>
            <a:ext cx="377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Urban Technology (WiSe2122)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Prof: Felix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Bießmann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E38F1-F4B8-C548-8EA0-2F4DC11B47F3}"/>
              </a:ext>
            </a:extLst>
          </p:cNvPr>
          <p:cNvSpPr txBox="1"/>
          <p:nvPr/>
        </p:nvSpPr>
        <p:spPr>
          <a:xfrm>
            <a:off x="1449113" y="909876"/>
            <a:ext cx="95013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chemeClr val="tx1">
                    <a:lumMod val="65000"/>
                    <a:lumOff val="35000"/>
                  </a:schemeClr>
                </a:solidFill>
              </a:rPr>
              <a:t>Germany Rental Prediction</a:t>
            </a:r>
            <a:endParaRPr lang="en-GB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0DD872C-2091-8E4C-81F5-E96DDDDE7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1771650"/>
            <a:ext cx="2451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1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Property rent base by year of construction?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2316603"/>
            <a:ext cx="8153400" cy="30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Expensive city as per average rent?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9479" y="2138122"/>
            <a:ext cx="9013041" cy="36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Average rent based on appartment’s condition?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9479" y="2193755"/>
            <a:ext cx="9013041" cy="35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In which city appartments are bigger in sizes?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2472" y="2193755"/>
            <a:ext cx="8967055" cy="35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4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What kind of heating impact appartment’s rent most?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2472" y="2243530"/>
            <a:ext cx="8967055" cy="34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What kind of appartments are expensive to rent?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2472" y="2263956"/>
            <a:ext cx="8967055" cy="34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In Berlin which distrcit is most expensive as per square meter?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19489" y="2112526"/>
            <a:ext cx="7919811" cy="39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8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17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</a:t>
            </a:r>
            <a:r>
              <a:rPr lang="en-DE" dirty="0"/>
              <a:t>n Berlin which district has higher no. of appartments?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24162" y="2316603"/>
            <a:ext cx="8178104" cy="34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Feature Engeenring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03475" y="1309989"/>
            <a:ext cx="7224002" cy="298874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8951B71-095D-5941-ABFB-E64950F3C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475" y="4328732"/>
            <a:ext cx="7224002" cy="16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Train_Test_Split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33500" y="1355018"/>
            <a:ext cx="9639300" cy="36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B23724B-DEE6-FE42-9384-6DAF63304F36}"/>
              </a:ext>
            </a:extLst>
          </p:cNvPr>
          <p:cNvSpPr txBox="1">
            <a:spLocks/>
          </p:cNvSpPr>
          <p:nvPr/>
        </p:nvSpPr>
        <p:spPr>
          <a:xfrm>
            <a:off x="1246824" y="643467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/>
              <a:t>Table of Contents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F1FB36D-95C8-264B-91C7-684D86CE8C0B}"/>
              </a:ext>
            </a:extLst>
          </p:cNvPr>
          <p:cNvSpPr txBox="1">
            <a:spLocks/>
          </p:cNvSpPr>
          <p:nvPr/>
        </p:nvSpPr>
        <p:spPr>
          <a:xfrm>
            <a:off x="1246824" y="2623381"/>
            <a:ext cx="4772974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Dataset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 Preparation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Data Visualization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Modeling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Evaluation</a:t>
            </a:r>
          </a:p>
        </p:txBody>
      </p:sp>
      <p:pic>
        <p:nvPicPr>
          <p:cNvPr id="7" name="Picture 6" descr="A flag on a pole&#10;&#10;Description automatically generated with low confidence">
            <a:extLst>
              <a:ext uri="{FF2B5EF4-FFF2-40B4-BE49-F238E27FC236}">
                <a16:creationId xmlns:a16="http://schemas.microsoft.com/office/drawing/2014/main" id="{E93EDCA8-7D6F-EA41-BA84-DFA69160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3658218"/>
            <a:ext cx="3848322" cy="258427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By: Yaqoob David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23D1AD-03BA-F64B-A719-14D885F05B2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412AFDD-FE24-7C43-864C-0FECF4805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4" y="0"/>
            <a:ext cx="248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26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Linear Regression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58866" y="1426809"/>
            <a:ext cx="8810734" cy="37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0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Random Forest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9747" y="1410171"/>
            <a:ext cx="9446933" cy="37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Gradient Boosting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92300" y="1435046"/>
            <a:ext cx="8877300" cy="44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8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Stacked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F132-2DA1-4B49-ACBF-F5EEAD7E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55800" y="1247334"/>
            <a:ext cx="8826499" cy="48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3A7FE2E-EF58-D843-B5E6-1392FCE05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53946"/>
              </p:ext>
            </p:extLst>
          </p:nvPr>
        </p:nvGraphicFramePr>
        <p:xfrm>
          <a:off x="1384299" y="1160601"/>
          <a:ext cx="9639300" cy="2081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25">
                  <a:extLst>
                    <a:ext uri="{9D8B030D-6E8A-4147-A177-3AD203B41FA5}">
                      <a16:colId xmlns:a16="http://schemas.microsoft.com/office/drawing/2014/main" val="387331173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34368617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510263851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414361432"/>
                    </a:ext>
                  </a:extLst>
                </a:gridCol>
              </a:tblGrid>
              <a:tr h="471609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M</a:t>
                      </a:r>
                      <a:r>
                        <a:rPr lang="en-GB" dirty="0"/>
                        <a:t>e</a:t>
                      </a:r>
                      <a:r>
                        <a:rPr lang="en-DE" dirty="0"/>
                        <a:t>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063255"/>
                  </a:ext>
                </a:extLst>
              </a:tr>
              <a:tr h="424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679857"/>
                  </a:ext>
                </a:extLst>
              </a:tr>
              <a:tr h="45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43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46335"/>
                  </a:ext>
                </a:extLst>
              </a:tr>
              <a:tr h="285561"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STACKED Model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676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A62472D-C3CA-4945-8BC7-6FFF0151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03" y="3716876"/>
            <a:ext cx="2915726" cy="193397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53E506C-DACB-D046-8A6A-B117D429E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559" y="3689039"/>
            <a:ext cx="2849293" cy="193397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B390120-77F3-7941-8DFD-B2401B0F6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173" y="3689040"/>
            <a:ext cx="3035300" cy="1961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26908E-BB81-FE43-8516-2E313D20A610}"/>
              </a:ext>
            </a:extLst>
          </p:cNvPr>
          <p:cNvSpPr txBox="1"/>
          <p:nvPr/>
        </p:nvSpPr>
        <p:spPr>
          <a:xfrm>
            <a:off x="1795298" y="5756319"/>
            <a:ext cx="184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DEF7E8-8543-6C41-A56C-DF794807B9BB}"/>
              </a:ext>
            </a:extLst>
          </p:cNvPr>
          <p:cNvSpPr txBox="1"/>
          <p:nvPr/>
        </p:nvSpPr>
        <p:spPr>
          <a:xfrm>
            <a:off x="5175250" y="5769589"/>
            <a:ext cx="184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Random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78D528-1EB9-4548-AB5A-1FC74158CAC5}"/>
              </a:ext>
            </a:extLst>
          </p:cNvPr>
          <p:cNvSpPr txBox="1"/>
          <p:nvPr/>
        </p:nvSpPr>
        <p:spPr>
          <a:xfrm>
            <a:off x="8911496" y="5756319"/>
            <a:ext cx="184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Gradient Boosting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D50EF-9CA9-5A4B-994C-9DA23EDA08B7}"/>
              </a:ext>
            </a:extLst>
          </p:cNvPr>
          <p:cNvSpPr txBox="1"/>
          <p:nvPr/>
        </p:nvSpPr>
        <p:spPr>
          <a:xfrm>
            <a:off x="2017986" y="342900"/>
            <a:ext cx="855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Model E</a:t>
            </a:r>
            <a:r>
              <a:rPr lang="en-GB" sz="3200" dirty="0"/>
              <a:t>valuation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803230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691376"/>
            <a:ext cx="5294716" cy="14752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AFF7B35-D0ED-E440-A398-CB1F7EE9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By: Yaqoob David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23D1AD-03BA-F64B-A719-14D885F05B2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577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7E47-B155-6548-B995-43E21A3796BC}"/>
              </a:ext>
            </a:extLst>
          </p:cNvPr>
          <p:cNvSpPr txBox="1"/>
          <p:nvPr/>
        </p:nvSpPr>
        <p:spPr>
          <a:xfrm>
            <a:off x="1041400" y="685800"/>
            <a:ext cx="1031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65D1-1233-134F-8C66-D746A1D9D99C}"/>
              </a:ext>
            </a:extLst>
          </p:cNvPr>
          <p:cNvSpPr txBox="1"/>
          <p:nvPr/>
        </p:nvSpPr>
        <p:spPr>
          <a:xfrm>
            <a:off x="1092200" y="1562100"/>
            <a:ext cx="998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https://www.dw.com/en/fixing-germanys-housing-crisis-is-neither-quick-nor-easy/a-59515908</a:t>
            </a:r>
            <a:endParaRPr lang="en-GB" dirty="0"/>
          </a:p>
          <a:p>
            <a:r>
              <a:rPr lang="en-GB" dirty="0">
                <a:hlinkClick r:id="rId5"/>
              </a:rPr>
              <a:t>https://www.dw.com/en/germanys-next-government-aims-to-tackle-housing-crisis/a-59950132</a:t>
            </a:r>
            <a:endParaRPr lang="en-GB" dirty="0"/>
          </a:p>
          <a:p>
            <a:r>
              <a:rPr lang="en-GB" dirty="0">
                <a:hlinkClick r:id="rId6"/>
              </a:rPr>
              <a:t>https://www.thelocal.de/20211014/opinion-germanys-rent-crisis-is-fuelled-by-fear-and-foolish-solutions/</a:t>
            </a:r>
            <a:endParaRPr lang="en-GB" dirty="0"/>
          </a:p>
          <a:p>
            <a:r>
              <a:rPr lang="en-GB" dirty="0">
                <a:hlinkClick r:id="rId7"/>
              </a:rPr>
              <a:t>https://www.kaggle.com/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1328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EA6562C-28DD-2D4F-868E-2CB29308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4" y="1400938"/>
            <a:ext cx="5191356" cy="2477378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539F2-D1D9-9548-99E4-ABF7DD96A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506" y="4072978"/>
            <a:ext cx="4827094" cy="2221327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72E951-DA5D-AF43-9E86-3372B4263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189" y="1400938"/>
            <a:ext cx="4687483" cy="2732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5667F-95F5-F042-81DE-E69CF5AC35D4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7800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75B5B-D924-8D4F-9F4A-E9F740A9DA83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Rent Crisis in Germay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FE2ED-4D89-744A-89AA-79B4DA88BE15}"/>
              </a:ext>
            </a:extLst>
          </p:cNvPr>
          <p:cNvSpPr txBox="1"/>
          <p:nvPr/>
        </p:nvSpPr>
        <p:spPr>
          <a:xfrm>
            <a:off x="441434" y="1629103"/>
            <a:ext cx="11172497" cy="337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Housing Crisis in germany is getting grave.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country’s current government wants to create an entirely new ministry to oversee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Government pledge is to built 50,000 more units than the current goal.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Berlin tried to cap rents for five years, but court threw out the law earlier last year.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Germany has 1.8 million empty apartments, according to the </a:t>
            </a:r>
            <a:r>
              <a:rPr lang="en-GB" dirty="0" err="1"/>
              <a:t>DStGB</a:t>
            </a:r>
            <a:r>
              <a:rPr lang="en-GB" dirty="0"/>
              <a:t>, outside cities where people are less interested in living.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Population growth, bad decisions, slow construction, competing demands: These are just some of the causes of Germany's housing crisis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673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ACCB8-E46A-C549-8968-A12DCC6279FA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What to Expect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5C5B7-0663-B84C-AA55-69669AEF51F7}"/>
              </a:ext>
            </a:extLst>
          </p:cNvPr>
          <p:cNvSpPr txBox="1"/>
          <p:nvPr/>
        </p:nvSpPr>
        <p:spPr>
          <a:xfrm>
            <a:off x="482380" y="1655409"/>
            <a:ext cx="10871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 cleaning to clear the outliers and remove columns that doesn't have high correlation to the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visualization to have a better understanding of the rental properties in Germany.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Try to Answer some pressing questions.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 engineering from the original variable to create a better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a tool that estimate the house cost predicted by many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those model to see the best results.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3425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ACCB8-E46A-C549-8968-A12DCC6279FA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Dataset</a:t>
            </a:r>
          </a:p>
        </p:txBody>
      </p:sp>
      <p:pic>
        <p:nvPicPr>
          <p:cNvPr id="5" name="Picture 4" descr="A screenshot of a house&#10;&#10;Description automatically generated with low confidence">
            <a:extLst>
              <a:ext uri="{FF2B5EF4-FFF2-40B4-BE49-F238E27FC236}">
                <a16:creationId xmlns:a16="http://schemas.microsoft.com/office/drawing/2014/main" id="{73A55223-8700-FF4A-B651-31C96608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7" y="4238516"/>
            <a:ext cx="11092355" cy="2117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C7C33-8E58-D543-A40B-DE7A3D4141B5}"/>
              </a:ext>
            </a:extLst>
          </p:cNvPr>
          <p:cNvSpPr txBox="1"/>
          <p:nvPr/>
        </p:nvSpPr>
        <p:spPr>
          <a:xfrm>
            <a:off x="622738" y="1470743"/>
            <a:ext cx="1104374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data is obtained from “Kaggle” for this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data was scraped from Immoscout24.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data set contains most of the important properties, such as living area size, the rent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The dataset has 49 Columns and 268850 Rows.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DE" dirty="0"/>
              <a:t>ata could be found at </a:t>
            </a:r>
            <a:r>
              <a:rPr lang="en-GB" dirty="0">
                <a:hlinkClick r:id="rId5"/>
              </a:rPr>
              <a:t>https://www.kaggle.com/corrieaar/apartment-rental-offers-in-germany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102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7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5E80C-B624-DB42-B5F5-0F50AC3A2718}"/>
              </a:ext>
            </a:extLst>
          </p:cNvPr>
          <p:cNvSpPr txBox="1"/>
          <p:nvPr/>
        </p:nvSpPr>
        <p:spPr>
          <a:xfrm>
            <a:off x="872359" y="1355834"/>
            <a:ext cx="441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Dealing with Outliers: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83E5B-FF48-1249-953C-29E11B77B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86153" y="2059409"/>
            <a:ext cx="7273158" cy="1175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E71082-72B4-E244-8515-DD48F772EF0B}"/>
              </a:ext>
            </a:extLst>
          </p:cNvPr>
          <p:cNvSpPr txBox="1"/>
          <p:nvPr/>
        </p:nvSpPr>
        <p:spPr>
          <a:xfrm>
            <a:off x="872359" y="3615124"/>
            <a:ext cx="441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Drop and Delete:</a:t>
            </a:r>
          </a:p>
          <a:p>
            <a:endParaRPr lang="en-DE" dirty="0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888384-248B-164E-8F4A-F37E91166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152" y="4052904"/>
            <a:ext cx="7273157" cy="22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Through viz we are trying to answer following questions:</a:t>
            </a:r>
          </a:p>
          <a:p>
            <a:endParaRPr lang="en-DE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Where it is higher base rent?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Property rent base on year of construction?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Expensive city as per average rent?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Average rent based on appartment condition?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In which city appartment are bigger in sizes?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What kind of heating impact appartment rent most?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What kind of appartment are expensive to rent?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In Berlin which distrcit is most expensive as per square meter?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I</a:t>
            </a:r>
            <a:r>
              <a:rPr lang="en-DE" dirty="0"/>
              <a:t>n Berlin which district has higher no. of appartments?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940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48E4821-37D9-9E48-A713-20BC5DDF5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766" y="0"/>
            <a:ext cx="2489200" cy="685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ADD57-F852-9D4A-BDE3-1953CB4C3C57}"/>
              </a:ext>
            </a:extLst>
          </p:cNvPr>
          <p:cNvSpPr txBox="1">
            <a:spLocks/>
          </p:cNvSpPr>
          <p:nvPr/>
        </p:nvSpPr>
        <p:spPr>
          <a:xfrm>
            <a:off x="4052833" y="4859691"/>
            <a:ext cx="4520763" cy="342900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CADDA-0398-0B4D-A985-15FE096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D1AD-03BA-F64B-A719-14D885F05B28}" type="slidenum">
              <a:rPr lang="en-DE" smtClean="0"/>
              <a:t>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CD639-7C54-6D47-9711-EB3662BD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By: Yaqoob David</a:t>
            </a:r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1EACB-2F5B-594D-AE15-274C5B58C296}"/>
              </a:ext>
            </a:extLst>
          </p:cNvPr>
          <p:cNvSpPr txBox="1"/>
          <p:nvPr/>
        </p:nvSpPr>
        <p:spPr>
          <a:xfrm>
            <a:off x="3783506" y="578069"/>
            <a:ext cx="479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7BEB1-8C0D-EB4D-840F-F045709B3A32}"/>
              </a:ext>
            </a:extLst>
          </p:cNvPr>
          <p:cNvSpPr txBox="1"/>
          <p:nvPr/>
        </p:nvSpPr>
        <p:spPr>
          <a:xfrm>
            <a:off x="840828" y="1358940"/>
            <a:ext cx="1051297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Which city has highest base rent?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DE" dirty="0"/>
          </a:p>
          <a:p>
            <a:endParaRPr lang="en-DE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07A55B2-FD11-FF43-AB76-6D80AC0D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67" y="2062603"/>
            <a:ext cx="8173368" cy="38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0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701</Words>
  <Application>Microsoft Macintosh PowerPoint</Application>
  <PresentationFormat>Widescreen</PresentationFormat>
  <Paragraphs>198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Yaqoob David</dc:creator>
  <cp:lastModifiedBy>Yaqoob David</cp:lastModifiedBy>
  <cp:revision>238</cp:revision>
  <dcterms:created xsi:type="dcterms:W3CDTF">2021-11-13T12:33:35Z</dcterms:created>
  <dcterms:modified xsi:type="dcterms:W3CDTF">2022-01-12T20:53:27Z</dcterms:modified>
</cp:coreProperties>
</file>